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8" r:id="rId10"/>
    <p:sldId id="270" r:id="rId11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B6F2F1-993F-4603-831B-3BE705C12963}">
          <p14:sldIdLst>
            <p14:sldId id="256"/>
            <p14:sldId id="257"/>
            <p14:sldId id="258"/>
            <p14:sldId id="259"/>
            <p14:sldId id="260"/>
            <p14:sldId id="261"/>
            <p14:sldId id="263"/>
          </p14:sldIdLst>
        </p14:section>
        <p14:section name="Untitled Section" id="{8F0E426E-8341-4BCE-8625-6C0D94A52672}">
          <p14:sldIdLst>
            <p14:sldId id="265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45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3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0322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530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763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9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704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028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Agency FB"/>
                <a:cs typeface="Agency F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687818" y="2606801"/>
            <a:ext cx="3907790" cy="3653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09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8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43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09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46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60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05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1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71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ow-to-install-jupyter-notebook-in-windows/" TargetMode="External"/><Relationship Id="rId2" Type="http://schemas.openxmlformats.org/officeDocument/2006/relationships/hyperlink" Target="https://drive.google.com/file/d/1vL5-Z19F58Cs6acNtzJumJ6JEo62cvW0/view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93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7603" y="3618259"/>
            <a:ext cx="8556793" cy="81528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06045" marR="5080">
              <a:lnSpc>
                <a:spcPts val="7100"/>
              </a:lnSpc>
              <a:spcBef>
                <a:spcPts val="420"/>
              </a:spcBef>
              <a:tabLst>
                <a:tab pos="3601085" algn="l"/>
                <a:tab pos="6826250" algn="l"/>
                <a:tab pos="7724775" algn="l"/>
              </a:tabLst>
            </a:pPr>
            <a:r>
              <a:rPr lang="en-US" sz="2800" spc="-5" dirty="0">
                <a:latin typeface="Arial Rounded MT Bold" panose="020F0704030504030204" pitchFamily="34" charset="0"/>
              </a:rPr>
              <a:t>USING DENTAL METRICS TO PREDICT GENDER</a:t>
            </a:r>
            <a:endParaRPr sz="2800" spc="-5" dirty="0">
              <a:latin typeface="Arial Rounded MT Bold" panose="020F070403050403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26152" y="733384"/>
            <a:ext cx="5372101" cy="2401533"/>
            <a:chOff x="5047488" y="807719"/>
            <a:chExt cx="1844039" cy="2372741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488" y="807719"/>
              <a:ext cx="1844039" cy="23727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69819" y="1160205"/>
              <a:ext cx="1530269" cy="157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06F6BB4-3296-D2D7-2296-45DA7F8CB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1" y="776657"/>
            <a:ext cx="1743704" cy="4904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19A984-0B45-6105-834C-B60D2A68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30" y="1267074"/>
            <a:ext cx="2022348" cy="80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7F65EE-0512-81FC-4194-84D8C9DC2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54" y="2065127"/>
            <a:ext cx="2168608" cy="1084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8516656" y="0"/>
            <a:ext cx="3288029" cy="4683505"/>
            <a:chOff x="8502142" y="0"/>
            <a:chExt cx="3288029" cy="4683505"/>
          </a:xfrm>
        </p:grpSpPr>
        <p:sp>
          <p:nvSpPr>
            <p:cNvPr id="9" name="object 9"/>
            <p:cNvSpPr/>
            <p:nvPr/>
          </p:nvSpPr>
          <p:spPr>
            <a:xfrm>
              <a:off x="8502142" y="3915155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648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118"/>
                  </a:lnTo>
                  <a:lnTo>
                    <a:pt x="1330071" y="498856"/>
                  </a:lnTo>
                  <a:lnTo>
                    <a:pt x="1127378" y="536829"/>
                  </a:lnTo>
                  <a:lnTo>
                    <a:pt x="829309" y="588391"/>
                  </a:lnTo>
                  <a:lnTo>
                    <a:pt x="447928" y="646811"/>
                  </a:lnTo>
                  <a:lnTo>
                    <a:pt x="174751" y="683895"/>
                  </a:lnTo>
                  <a:lnTo>
                    <a:pt x="0" y="705104"/>
                  </a:lnTo>
                  <a:lnTo>
                    <a:pt x="9701" y="720439"/>
                  </a:lnTo>
                  <a:lnTo>
                    <a:pt x="39115" y="766445"/>
                  </a:lnTo>
                  <a:lnTo>
                    <a:pt x="66166" y="767222"/>
                  </a:lnTo>
                  <a:lnTo>
                    <a:pt x="95131" y="767666"/>
                  </a:lnTo>
                  <a:lnTo>
                    <a:pt x="125954" y="767784"/>
                  </a:lnTo>
                  <a:lnTo>
                    <a:pt x="192949" y="767068"/>
                  </a:lnTo>
                  <a:lnTo>
                    <a:pt x="305973" y="763722"/>
                  </a:lnTo>
                  <a:lnTo>
                    <a:pt x="477701" y="755314"/>
                  </a:lnTo>
                  <a:lnTo>
                    <a:pt x="773052" y="735159"/>
                  </a:lnTo>
                  <a:lnTo>
                    <a:pt x="1336019" y="685198"/>
                  </a:lnTo>
                  <a:lnTo>
                    <a:pt x="2059023" y="606892"/>
                  </a:lnTo>
                  <a:lnTo>
                    <a:pt x="2689041" y="527299"/>
                  </a:lnTo>
                  <a:lnTo>
                    <a:pt x="3038251" y="477184"/>
                  </a:lnTo>
                  <a:lnTo>
                    <a:pt x="3250138" y="443259"/>
                  </a:lnTo>
                  <a:lnTo>
                    <a:pt x="3288029" y="436753"/>
                  </a:lnTo>
                  <a:lnTo>
                    <a:pt x="3280235" y="379744"/>
                  </a:lnTo>
                  <a:lnTo>
                    <a:pt x="3273959" y="334437"/>
                  </a:lnTo>
                  <a:lnTo>
                    <a:pt x="3264862" y="270419"/>
                  </a:lnTo>
                  <a:lnTo>
                    <a:pt x="3252759" y="189208"/>
                  </a:lnTo>
                  <a:lnTo>
                    <a:pt x="3249394" y="166252"/>
                  </a:lnTo>
                  <a:lnTo>
                    <a:pt x="3245343" y="137980"/>
                  </a:lnTo>
                  <a:lnTo>
                    <a:pt x="3240328" y="102265"/>
                  </a:lnTo>
                  <a:lnTo>
                    <a:pt x="3234075" y="56981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73782" y="2413761"/>
            <a:ext cx="68224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>
                <a:latin typeface="Century Gothic"/>
                <a:cs typeface="Century Gothic"/>
              </a:rPr>
              <a:t>THANK</a:t>
            </a:r>
            <a:r>
              <a:rPr sz="9600" spc="-95" dirty="0">
                <a:latin typeface="Century Gothic"/>
                <a:cs typeface="Century Gothic"/>
              </a:rPr>
              <a:t> </a:t>
            </a:r>
            <a:r>
              <a:rPr sz="9600" dirty="0">
                <a:latin typeface="Century Gothic"/>
                <a:cs typeface="Century Gothic"/>
              </a:rPr>
              <a:t>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712CE-C64C-004A-E289-21D31935E7FA}"/>
              </a:ext>
            </a:extLst>
          </p:cNvPr>
          <p:cNvSpPr txBox="1"/>
          <p:nvPr/>
        </p:nvSpPr>
        <p:spPr>
          <a:xfrm>
            <a:off x="990600" y="4299330"/>
            <a:ext cx="381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/>
          </a:p>
          <a:p>
            <a:r>
              <a:rPr lang="en-IN" sz="2000" dirty="0"/>
              <a:t>For Any queries connect:</a:t>
            </a:r>
          </a:p>
          <a:p>
            <a:endParaRPr lang="en-IN" sz="2000" dirty="0"/>
          </a:p>
          <a:p>
            <a:r>
              <a:rPr lang="en-IN" sz="2000" dirty="0"/>
              <a:t>Dhrub@geeklurn.com</a:t>
            </a:r>
          </a:p>
          <a:p>
            <a:r>
              <a:rPr lang="en-IN" sz="2000" dirty="0"/>
              <a:t>preethamtg@geeklurn.com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1137161"/>
            <a:ext cx="3560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tx1"/>
                </a:solidFill>
                <a:latin typeface="Century Gothic"/>
                <a:cs typeface="Century Gothic"/>
              </a:rPr>
              <a:t>PROJECT</a:t>
            </a:r>
            <a:r>
              <a:rPr sz="3600" spc="-85" dirty="0">
                <a:solidFill>
                  <a:srgbClr val="EBEBEB"/>
                </a:solidFill>
                <a:latin typeface="Century Gothic"/>
                <a:cs typeface="Century Gothic"/>
              </a:rPr>
              <a:t> </a:t>
            </a:r>
            <a:r>
              <a:rPr sz="3600" spc="-5" dirty="0">
                <a:solidFill>
                  <a:schemeClr val="tx1"/>
                </a:solidFill>
                <a:latin typeface="Century Gothic"/>
                <a:cs typeface="Century Gothic"/>
              </a:rPr>
              <a:t>DETAIL</a:t>
            </a:r>
            <a:endParaRPr sz="3600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02208"/>
              </p:ext>
            </p:extLst>
          </p:nvPr>
        </p:nvGraphicFramePr>
        <p:xfrm>
          <a:off x="1600200" y="2514600"/>
          <a:ext cx="8839200" cy="2514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056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Project</a:t>
                      </a:r>
                      <a:r>
                        <a:rPr sz="1800" b="1" spc="-2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b="1" dirty="0">
                          <a:latin typeface="Century Gothic"/>
                          <a:cs typeface="Century Gothic"/>
                        </a:rPr>
                        <a:t>Title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800" spc="-5" dirty="0">
                          <a:latin typeface="Century Gothic"/>
                          <a:cs typeface="Century Gothic"/>
                        </a:rPr>
                        <a:t>Using Dental Metrics to Predict Gender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10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Tech</a:t>
                      </a:r>
                      <a:r>
                        <a:rPr lang="en-US" sz="1800" b="1" dirty="0">
                          <a:latin typeface="Century Gothic"/>
                          <a:cs typeface="Century Gothic"/>
                        </a:rPr>
                        <a:t> Stack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800" spc="-5" dirty="0">
                          <a:latin typeface="Century Gothic"/>
                          <a:cs typeface="Century Gothic"/>
                        </a:rPr>
                        <a:t>Python, Machine Learning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84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Domain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Century Gothic"/>
                          <a:cs typeface="Century Gothic"/>
                        </a:rPr>
                        <a:t>Healthcare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766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Project Difficulty</a:t>
                      </a:r>
                      <a:r>
                        <a:rPr sz="1800" b="1" spc="-2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level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800" dirty="0">
                          <a:latin typeface="Century Gothic"/>
                          <a:cs typeface="Century Gothic"/>
                        </a:rPr>
                        <a:t>Rookie/ Basic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662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Programming </a:t>
                      </a:r>
                      <a:r>
                        <a:rPr sz="1800" b="1" dirty="0">
                          <a:latin typeface="Century Gothic"/>
                          <a:cs typeface="Century Gothic"/>
                        </a:rPr>
                        <a:t>Language</a:t>
                      </a:r>
                      <a:r>
                        <a:rPr sz="1800" b="1" spc="-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Used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Century Gothic"/>
                          <a:cs typeface="Century Gothic"/>
                        </a:rPr>
                        <a:t>Python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923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Tools</a:t>
                      </a:r>
                      <a:r>
                        <a:rPr sz="1800" b="1" spc="-2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b="1" spc="-5" dirty="0">
                          <a:latin typeface="Century Gothic"/>
                          <a:cs typeface="Century Gothic"/>
                        </a:rPr>
                        <a:t>Used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Century Gothic"/>
                          <a:cs typeface="Century Gothic"/>
                        </a:rPr>
                        <a:t>Jupyter Notebook, </a:t>
                      </a:r>
                      <a:r>
                        <a:rPr sz="1800" spc="-5" dirty="0">
                          <a:latin typeface="Century Gothic"/>
                          <a:cs typeface="Century Gothic"/>
                        </a:rPr>
                        <a:t>MS-Excel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31166"/>
                      </a:solidFill>
                      <a:prstDash val="solid"/>
                    </a:lnL>
                    <a:lnR w="12700">
                      <a:solidFill>
                        <a:srgbClr val="B31166"/>
                      </a:solidFill>
                      <a:prstDash val="solid"/>
                    </a:lnR>
                    <a:lnT w="12700">
                      <a:solidFill>
                        <a:srgbClr val="B31166"/>
                      </a:solidFill>
                      <a:prstDash val="solid"/>
                    </a:lnT>
                    <a:lnB w="12700">
                      <a:solidFill>
                        <a:srgbClr val="B31166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2387600" cy="57404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tx1"/>
                </a:solidFill>
                <a:latin typeface="Century Gothic"/>
                <a:cs typeface="Century Gothic"/>
              </a:rPr>
              <a:t>OBJECTIVE</a:t>
            </a:r>
            <a:endParaRPr sz="3600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0358" y="3454730"/>
            <a:ext cx="9861042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Clr>
                <a:srgbClr val="B31166"/>
              </a:buClr>
              <a:buSzPct val="80357"/>
              <a:buFont typeface="Wingdings 3"/>
              <a:buChar char=""/>
              <a:tabLst>
                <a:tab pos="355600" algn="l"/>
              </a:tabLst>
            </a:pP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The goal of </a:t>
            </a:r>
            <a:r>
              <a:rPr sz="2800" dirty="0">
                <a:solidFill>
                  <a:srgbClr val="404040"/>
                </a:solidFill>
                <a:latin typeface="Century Gothic"/>
                <a:cs typeface="Century Gothic"/>
              </a:rPr>
              <a:t>this project </a:t>
            </a:r>
            <a:r>
              <a:rPr sz="2800" spc="5" dirty="0">
                <a:solidFill>
                  <a:srgbClr val="404040"/>
                </a:solidFill>
                <a:latin typeface="Century Gothic"/>
                <a:cs typeface="Century Gothic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to analyse the </a:t>
            </a:r>
            <a:r>
              <a:rPr lang="en-US"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data</a:t>
            </a: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and predict</a:t>
            </a: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, </a:t>
            </a:r>
            <a:r>
              <a:rPr sz="2800" spc="-10" dirty="0">
                <a:solidFill>
                  <a:srgbClr val="404040"/>
                </a:solidFill>
                <a:latin typeface="Century Gothic"/>
                <a:cs typeface="Century Gothic"/>
              </a:rPr>
              <a:t>based </a:t>
            </a: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on a </a:t>
            </a:r>
            <a:r>
              <a:rPr sz="2800" dirty="0">
                <a:solidFill>
                  <a:srgbClr val="404040"/>
                </a:solidFill>
                <a:latin typeface="Century Gothic"/>
                <a:cs typeface="Century Gothic"/>
              </a:rPr>
              <a:t>combination </a:t>
            </a: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of </a:t>
            </a:r>
            <a:r>
              <a:rPr lang="en-US"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dental </a:t>
            </a:r>
            <a:r>
              <a:rPr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features that  describes the </a:t>
            </a:r>
            <a:r>
              <a:rPr lang="en-US" sz="2800" spc="-5" dirty="0">
                <a:solidFill>
                  <a:srgbClr val="404040"/>
                </a:solidFill>
                <a:latin typeface="Century Gothic"/>
                <a:cs typeface="Century Gothic"/>
              </a:rPr>
              <a:t>Gender of the person</a:t>
            </a:r>
            <a:endParaRPr sz="2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59288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tx1"/>
                </a:solidFill>
                <a:latin typeface="Century Gothic"/>
                <a:cs typeface="Century Gothic"/>
              </a:rPr>
              <a:t>BACKGROUND &amp; SCOPE</a:t>
            </a:r>
            <a:endParaRPr sz="3600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3932" y="2133600"/>
            <a:ext cx="9363075" cy="335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B31166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lang="en-US" sz="2400" spc="10" dirty="0">
                <a:latin typeface="Century Gothic"/>
                <a:cs typeface="Century Gothic"/>
              </a:rPr>
              <a:t>Forensic medicine is an interesting area of study. Forensic dentistry is a branch of forensic medicine.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B31166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lang="en-US" sz="2400" spc="10" dirty="0">
                <a:latin typeface="Century Gothic"/>
                <a:cs typeface="Century Gothic"/>
              </a:rPr>
              <a:t> During natural calamities or due to some other reasons, many times, it will not be possible to find out the gender of the deceased person.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B31166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lang="en-US" sz="2400" spc="10" dirty="0">
                <a:latin typeface="Century Gothic"/>
                <a:cs typeface="Century Gothic"/>
              </a:rPr>
              <a:t>In such cases, certain measurements of the tooth will be taken (as bones and teeth do not decay easily) and gender will be determined.</a:t>
            </a:r>
            <a:endParaRPr sz="4100" dirty="0">
              <a:latin typeface="Century Gothic"/>
              <a:cs typeface="Century Gothic"/>
            </a:endParaRPr>
          </a:p>
          <a:p>
            <a:pPr marL="355600" marR="83820" indent="-342900">
              <a:lnSpc>
                <a:spcPts val="2810"/>
              </a:lnSpc>
              <a:buClr>
                <a:srgbClr val="B31166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entury Gothic"/>
                <a:cs typeface="Century Gothic"/>
              </a:rPr>
              <a:t>The Dataset is accumulated on the Indian population</a:t>
            </a:r>
            <a:endParaRPr sz="2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449067"/>
              <a:ext cx="1475359" cy="14753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2644139"/>
              <a:ext cx="905256" cy="9052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83842" y="2820161"/>
              <a:ext cx="1283335" cy="609600"/>
            </a:xfrm>
            <a:custGeom>
              <a:avLst/>
              <a:gdLst/>
              <a:ahLst/>
              <a:cxnLst/>
              <a:rect l="l" t="t" r="r" b="b"/>
              <a:pathLst>
                <a:path w="1283335" h="609600">
                  <a:moveTo>
                    <a:pt x="1283208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283208" y="609600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3842" y="2820161"/>
              <a:ext cx="1283335" cy="609600"/>
            </a:xfrm>
            <a:custGeom>
              <a:avLst/>
              <a:gdLst/>
              <a:ahLst/>
              <a:cxnLst/>
              <a:rect l="l" t="t" r="r" b="b"/>
              <a:pathLst>
                <a:path w="1283335" h="609600">
                  <a:moveTo>
                    <a:pt x="0" y="609600"/>
                  </a:moveTo>
                  <a:lnTo>
                    <a:pt x="1283208" y="609600"/>
                  </a:lnTo>
                  <a:lnTo>
                    <a:pt x="1283208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7795" y="1335716"/>
            <a:ext cx="32594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tx1"/>
                </a:solidFill>
                <a:latin typeface="Century Gothic"/>
                <a:cs typeface="Century Gothic"/>
              </a:rPr>
              <a:t>ARCHITEC</a:t>
            </a:r>
            <a:r>
              <a:rPr sz="3600" spc="5" dirty="0">
                <a:solidFill>
                  <a:schemeClr val="tx1"/>
                </a:solidFill>
                <a:latin typeface="Century Gothic"/>
                <a:cs typeface="Century Gothic"/>
              </a:rPr>
              <a:t>T</a:t>
            </a:r>
            <a:r>
              <a:rPr sz="3600" dirty="0">
                <a:solidFill>
                  <a:schemeClr val="tx1"/>
                </a:solidFill>
                <a:latin typeface="Century Gothic"/>
                <a:cs typeface="Century Gothic"/>
              </a:rPr>
              <a:t>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62352" y="2921990"/>
            <a:ext cx="72517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7400"/>
              </a:lnSpc>
              <a:spcBef>
                <a:spcPts val="100"/>
              </a:spcBef>
            </a:pPr>
            <a:r>
              <a:rPr sz="1100" dirty="0">
                <a:latin typeface="Century Gothic"/>
                <a:cs typeface="Century Gothic"/>
              </a:rPr>
              <a:t>Raw </a:t>
            </a:r>
            <a:r>
              <a:rPr sz="1100" spc="-5" dirty="0">
                <a:latin typeface="Century Gothic"/>
                <a:cs typeface="Century Gothic"/>
              </a:rPr>
              <a:t>Data  </a:t>
            </a:r>
            <a:r>
              <a:rPr sz="1100" dirty="0">
                <a:latin typeface="Century Gothic"/>
                <a:cs typeface="Century Gothic"/>
              </a:rPr>
              <a:t>Co</a:t>
            </a:r>
            <a:r>
              <a:rPr sz="1100" spc="5" dirty="0">
                <a:latin typeface="Century Gothic"/>
                <a:cs typeface="Century Gothic"/>
              </a:rPr>
              <a:t>ll</a:t>
            </a:r>
            <a:r>
              <a:rPr sz="1100" dirty="0">
                <a:latin typeface="Century Gothic"/>
                <a:cs typeface="Century Gothic"/>
              </a:rPr>
              <a:t>e</a:t>
            </a:r>
            <a:r>
              <a:rPr sz="1100" spc="5" dirty="0">
                <a:latin typeface="Century Gothic"/>
                <a:cs typeface="Century Gothic"/>
              </a:rPr>
              <a:t>c</a:t>
            </a:r>
            <a:r>
              <a:rPr sz="1100" dirty="0">
                <a:latin typeface="Century Gothic"/>
                <a:cs typeface="Century Gothic"/>
              </a:rPr>
              <a:t>tion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31760" y="2806064"/>
            <a:ext cx="1230630" cy="628650"/>
            <a:chOff x="7231760" y="2806064"/>
            <a:chExt cx="1230630" cy="628650"/>
          </a:xfrm>
        </p:grpSpPr>
        <p:sp>
          <p:nvSpPr>
            <p:cNvPr id="10" name="object 10"/>
            <p:cNvSpPr/>
            <p:nvPr/>
          </p:nvSpPr>
          <p:spPr>
            <a:xfrm>
              <a:off x="7241285" y="2815589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1211579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211579" y="609600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1285" y="2815589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0" y="609600"/>
                  </a:moveTo>
                  <a:lnTo>
                    <a:pt x="1211579" y="609600"/>
                  </a:lnTo>
                  <a:lnTo>
                    <a:pt x="1211579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80223" y="2917672"/>
            <a:ext cx="932815" cy="38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 marR="5080" indent="-55244">
              <a:lnSpc>
                <a:spcPct val="107300"/>
              </a:lnSpc>
              <a:spcBef>
                <a:spcPts val="95"/>
              </a:spcBef>
            </a:pPr>
            <a:r>
              <a:rPr sz="1100" dirty="0">
                <a:latin typeface="Century Gothic"/>
                <a:cs typeface="Century Gothic"/>
              </a:rPr>
              <a:t>Missing</a:t>
            </a:r>
            <a:r>
              <a:rPr sz="1100" spc="-95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Value  </a:t>
            </a:r>
            <a:r>
              <a:rPr sz="1100" dirty="0">
                <a:latin typeface="Century Gothic"/>
                <a:cs typeface="Century Gothic"/>
              </a:rPr>
              <a:t>Imputations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02848" y="2806064"/>
            <a:ext cx="1230630" cy="628650"/>
            <a:chOff x="10602848" y="2806064"/>
            <a:chExt cx="1230630" cy="628650"/>
          </a:xfrm>
        </p:grpSpPr>
        <p:sp>
          <p:nvSpPr>
            <p:cNvPr id="14" name="object 14"/>
            <p:cNvSpPr/>
            <p:nvPr/>
          </p:nvSpPr>
          <p:spPr>
            <a:xfrm>
              <a:off x="10612373" y="2815589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1211579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211579" y="609600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12373" y="2815589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0" y="609600"/>
                  </a:moveTo>
                  <a:lnTo>
                    <a:pt x="1211579" y="609600"/>
                  </a:lnTo>
                  <a:lnTo>
                    <a:pt x="1211579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703814" y="3018789"/>
            <a:ext cx="10293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entury Gothic"/>
                <a:cs typeface="Century Gothic"/>
              </a:rPr>
              <a:t>Data</a:t>
            </a:r>
            <a:r>
              <a:rPr sz="1100" spc="-7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Cleaning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602848" y="3946016"/>
            <a:ext cx="1230630" cy="627380"/>
            <a:chOff x="10602848" y="3946016"/>
            <a:chExt cx="1230630" cy="627380"/>
          </a:xfrm>
        </p:grpSpPr>
        <p:sp>
          <p:nvSpPr>
            <p:cNvPr id="18" name="object 18"/>
            <p:cNvSpPr/>
            <p:nvPr/>
          </p:nvSpPr>
          <p:spPr>
            <a:xfrm>
              <a:off x="10612373" y="3955541"/>
              <a:ext cx="1211580" cy="608330"/>
            </a:xfrm>
            <a:custGeom>
              <a:avLst/>
              <a:gdLst/>
              <a:ahLst/>
              <a:cxnLst/>
              <a:rect l="l" t="t" r="r" b="b"/>
              <a:pathLst>
                <a:path w="1211579" h="608329">
                  <a:moveTo>
                    <a:pt x="1211579" y="0"/>
                  </a:moveTo>
                  <a:lnTo>
                    <a:pt x="0" y="0"/>
                  </a:lnTo>
                  <a:lnTo>
                    <a:pt x="0" y="608075"/>
                  </a:lnTo>
                  <a:lnTo>
                    <a:pt x="1211579" y="608075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C3A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12373" y="3955541"/>
              <a:ext cx="1211580" cy="608330"/>
            </a:xfrm>
            <a:custGeom>
              <a:avLst/>
              <a:gdLst/>
              <a:ahLst/>
              <a:cxnLst/>
              <a:rect l="l" t="t" r="r" b="b"/>
              <a:pathLst>
                <a:path w="1211579" h="608329">
                  <a:moveTo>
                    <a:pt x="0" y="608075"/>
                  </a:moveTo>
                  <a:lnTo>
                    <a:pt x="1211579" y="608075"/>
                  </a:lnTo>
                  <a:lnTo>
                    <a:pt x="1211579" y="0"/>
                  </a:lnTo>
                  <a:lnTo>
                    <a:pt x="0" y="0"/>
                  </a:lnTo>
                  <a:lnTo>
                    <a:pt x="0" y="608075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754106" y="3967073"/>
            <a:ext cx="928369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300"/>
              </a:lnSpc>
              <a:spcBef>
                <a:spcPts val="95"/>
              </a:spcBef>
            </a:pPr>
            <a:r>
              <a:rPr sz="1100" dirty="0">
                <a:latin typeface="Century Gothic"/>
                <a:cs typeface="Century Gothic"/>
              </a:rPr>
              <a:t>Exploratory  </a:t>
            </a:r>
            <a:r>
              <a:rPr sz="1100" spc="-5" dirty="0">
                <a:latin typeface="Century Gothic"/>
                <a:cs typeface="Century Gothic"/>
              </a:rPr>
              <a:t>Data</a:t>
            </a:r>
            <a:r>
              <a:rPr sz="1100" spc="-75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Analysis  </a:t>
            </a:r>
            <a:r>
              <a:rPr sz="1100" spc="-15" dirty="0">
                <a:latin typeface="Century Gothic"/>
                <a:cs typeface="Century Gothic"/>
              </a:rPr>
              <a:t>(EDA)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970644" y="3970401"/>
            <a:ext cx="1230630" cy="612140"/>
            <a:chOff x="8970644" y="3970401"/>
            <a:chExt cx="1230630" cy="612140"/>
          </a:xfrm>
        </p:grpSpPr>
        <p:sp>
          <p:nvSpPr>
            <p:cNvPr id="22" name="object 22"/>
            <p:cNvSpPr/>
            <p:nvPr/>
          </p:nvSpPr>
          <p:spPr>
            <a:xfrm>
              <a:off x="8980169" y="3979926"/>
              <a:ext cx="1211580" cy="593090"/>
            </a:xfrm>
            <a:custGeom>
              <a:avLst/>
              <a:gdLst/>
              <a:ahLst/>
              <a:cxnLst/>
              <a:rect l="l" t="t" r="r" b="b"/>
              <a:pathLst>
                <a:path w="1211579" h="593089">
                  <a:moveTo>
                    <a:pt x="1211579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1211579" y="592836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F1BE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80169" y="3979926"/>
              <a:ext cx="1211580" cy="593090"/>
            </a:xfrm>
            <a:custGeom>
              <a:avLst/>
              <a:gdLst/>
              <a:ahLst/>
              <a:cxnLst/>
              <a:rect l="l" t="t" r="r" b="b"/>
              <a:pathLst>
                <a:path w="1211579" h="593089">
                  <a:moveTo>
                    <a:pt x="0" y="592836"/>
                  </a:moveTo>
                  <a:lnTo>
                    <a:pt x="1211579" y="592836"/>
                  </a:lnTo>
                  <a:lnTo>
                    <a:pt x="1211579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19049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235820" y="4174312"/>
            <a:ext cx="6991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entury Gothic"/>
                <a:cs typeface="Century Gothic"/>
              </a:rPr>
              <a:t>Mode</a:t>
            </a:r>
            <a:r>
              <a:rPr sz="1100" dirty="0">
                <a:latin typeface="Century Gothic"/>
                <a:cs typeface="Century Gothic"/>
              </a:rPr>
              <a:t>l</a:t>
            </a:r>
            <a:r>
              <a:rPr sz="1100" spc="5" dirty="0">
                <a:latin typeface="Century Gothic"/>
                <a:cs typeface="Century Gothic"/>
              </a:rPr>
              <a:t>li</a:t>
            </a:r>
            <a:r>
              <a:rPr sz="1100" dirty="0">
                <a:latin typeface="Century Gothic"/>
                <a:cs typeface="Century Gothic"/>
              </a:rPr>
              <a:t>ng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58981" y="5006884"/>
            <a:ext cx="1211580" cy="579120"/>
          </a:xfrm>
          <a:custGeom>
            <a:avLst/>
            <a:gdLst/>
            <a:ahLst/>
            <a:cxnLst/>
            <a:rect l="l" t="t" r="r" b="b"/>
            <a:pathLst>
              <a:path w="1211579" h="579120">
                <a:moveTo>
                  <a:pt x="1211579" y="0"/>
                </a:moveTo>
                <a:lnTo>
                  <a:pt x="0" y="0"/>
                </a:lnTo>
                <a:lnTo>
                  <a:pt x="0" y="579120"/>
                </a:lnTo>
                <a:lnTo>
                  <a:pt x="1211579" y="579120"/>
                </a:lnTo>
                <a:lnTo>
                  <a:pt x="1211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302076" y="5002966"/>
            <a:ext cx="1211580" cy="579120"/>
          </a:xfrm>
          <a:prstGeom prst="rect">
            <a:avLst/>
          </a:prstGeom>
          <a:ln w="19050">
            <a:solidFill>
              <a:srgbClr val="830948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</a:pPr>
            <a:r>
              <a:rPr sz="1100" dirty="0">
                <a:latin typeface="Century Gothic"/>
                <a:cs typeface="Century Gothic"/>
              </a:rPr>
              <a:t>Reporting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8970644" y="2806064"/>
            <a:ext cx="1230630" cy="628650"/>
            <a:chOff x="8970644" y="2806064"/>
            <a:chExt cx="1230630" cy="628650"/>
          </a:xfrm>
        </p:grpSpPr>
        <p:sp>
          <p:nvSpPr>
            <p:cNvPr id="32" name="object 32"/>
            <p:cNvSpPr/>
            <p:nvPr/>
          </p:nvSpPr>
          <p:spPr>
            <a:xfrm>
              <a:off x="8980169" y="2815589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1211579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211579" y="609600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E2E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80169" y="2815589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0" y="609600"/>
                  </a:moveTo>
                  <a:lnTo>
                    <a:pt x="1211579" y="609600"/>
                  </a:lnTo>
                  <a:lnTo>
                    <a:pt x="1211579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67825" y="2917672"/>
            <a:ext cx="636905" cy="38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 marR="5080" indent="-55244">
              <a:lnSpc>
                <a:spcPct val="107300"/>
              </a:lnSpc>
              <a:spcBef>
                <a:spcPts val="95"/>
              </a:spcBef>
            </a:pPr>
            <a:r>
              <a:rPr sz="1100" spc="-5" dirty="0">
                <a:latin typeface="Century Gothic"/>
                <a:cs typeface="Century Gothic"/>
              </a:rPr>
              <a:t>H</a:t>
            </a:r>
            <a:r>
              <a:rPr sz="1100" dirty="0">
                <a:latin typeface="Century Gothic"/>
                <a:cs typeface="Century Gothic"/>
              </a:rPr>
              <a:t>andl</a:t>
            </a:r>
            <a:r>
              <a:rPr sz="1100" spc="5" dirty="0">
                <a:latin typeface="Century Gothic"/>
                <a:cs typeface="Century Gothic"/>
              </a:rPr>
              <a:t>i</a:t>
            </a:r>
            <a:r>
              <a:rPr sz="1100" dirty="0">
                <a:latin typeface="Century Gothic"/>
                <a:cs typeface="Century Gothic"/>
              </a:rPr>
              <a:t>ng  Outliers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531489" y="2810636"/>
            <a:ext cx="1586230" cy="628650"/>
            <a:chOff x="3531489" y="2810636"/>
            <a:chExt cx="1586230" cy="628650"/>
          </a:xfrm>
        </p:grpSpPr>
        <p:sp>
          <p:nvSpPr>
            <p:cNvPr id="36" name="object 36"/>
            <p:cNvSpPr/>
            <p:nvPr/>
          </p:nvSpPr>
          <p:spPr>
            <a:xfrm>
              <a:off x="3541014" y="2820161"/>
              <a:ext cx="1567180" cy="609600"/>
            </a:xfrm>
            <a:custGeom>
              <a:avLst/>
              <a:gdLst/>
              <a:ahLst/>
              <a:cxnLst/>
              <a:rect l="l" t="t" r="r" b="b"/>
              <a:pathLst>
                <a:path w="1567179" h="609600">
                  <a:moveTo>
                    <a:pt x="1566672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566672" y="60960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A2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41014" y="2820161"/>
              <a:ext cx="1567180" cy="609600"/>
            </a:xfrm>
            <a:custGeom>
              <a:avLst/>
              <a:gdLst/>
              <a:ahLst/>
              <a:cxnLst/>
              <a:rect l="l" t="t" r="r" b="b"/>
              <a:pathLst>
                <a:path w="1567179" h="609600">
                  <a:moveTo>
                    <a:pt x="0" y="609600"/>
                  </a:moveTo>
                  <a:lnTo>
                    <a:pt x="1566672" y="609600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9049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21785" y="2921990"/>
            <a:ext cx="140271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7400"/>
              </a:lnSpc>
              <a:spcBef>
                <a:spcPts val="100"/>
              </a:spcBef>
            </a:pPr>
            <a:r>
              <a:rPr sz="1100" dirty="0">
                <a:latin typeface="Century Gothic"/>
                <a:cs typeface="Century Gothic"/>
              </a:rPr>
              <a:t>Importing Libraries</a:t>
            </a:r>
            <a:r>
              <a:rPr sz="1100" spc="-14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  Jupyter</a:t>
            </a:r>
            <a:r>
              <a:rPr sz="1100" spc="-6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Notebook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523357" y="2810636"/>
            <a:ext cx="1230630" cy="628650"/>
            <a:chOff x="5523357" y="2810636"/>
            <a:chExt cx="1230630" cy="628650"/>
          </a:xfrm>
        </p:grpSpPr>
        <p:sp>
          <p:nvSpPr>
            <p:cNvPr id="40" name="object 40"/>
            <p:cNvSpPr/>
            <p:nvPr/>
          </p:nvSpPr>
          <p:spPr>
            <a:xfrm>
              <a:off x="5532882" y="2820161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121158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211580" y="609600"/>
                  </a:lnTo>
                  <a:lnTo>
                    <a:pt x="1211580" y="0"/>
                  </a:lnTo>
                  <a:close/>
                </a:path>
              </a:pathLst>
            </a:custGeom>
            <a:solidFill>
              <a:srgbClr val="F9DF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32882" y="2820161"/>
              <a:ext cx="1211580" cy="609600"/>
            </a:xfrm>
            <a:custGeom>
              <a:avLst/>
              <a:gdLst/>
              <a:ahLst/>
              <a:cxnLst/>
              <a:rect l="l" t="t" r="r" b="b"/>
              <a:pathLst>
                <a:path w="1211579" h="609600">
                  <a:moveTo>
                    <a:pt x="0" y="609600"/>
                  </a:moveTo>
                  <a:lnTo>
                    <a:pt x="1211580" y="609600"/>
                  </a:lnTo>
                  <a:lnTo>
                    <a:pt x="121158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664453" y="3023743"/>
            <a:ext cx="94741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entury Gothic"/>
                <a:cs typeface="Century Gothic"/>
              </a:rPr>
              <a:t>Load</a:t>
            </a:r>
            <a:r>
              <a:rPr sz="1100" spc="-65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Dataset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231760" y="3970401"/>
            <a:ext cx="1230630" cy="627380"/>
            <a:chOff x="7231760" y="3970401"/>
            <a:chExt cx="1230630" cy="627380"/>
          </a:xfrm>
        </p:grpSpPr>
        <p:sp>
          <p:nvSpPr>
            <p:cNvPr id="44" name="object 44"/>
            <p:cNvSpPr/>
            <p:nvPr/>
          </p:nvSpPr>
          <p:spPr>
            <a:xfrm>
              <a:off x="7241285" y="3979926"/>
              <a:ext cx="1211580" cy="608330"/>
            </a:xfrm>
            <a:custGeom>
              <a:avLst/>
              <a:gdLst/>
              <a:ahLst/>
              <a:cxnLst/>
              <a:rect l="l" t="t" r="r" b="b"/>
              <a:pathLst>
                <a:path w="1211579" h="608329">
                  <a:moveTo>
                    <a:pt x="1211579" y="0"/>
                  </a:moveTo>
                  <a:lnTo>
                    <a:pt x="0" y="0"/>
                  </a:lnTo>
                  <a:lnTo>
                    <a:pt x="0" y="608076"/>
                  </a:lnTo>
                  <a:lnTo>
                    <a:pt x="1211579" y="608076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41285" y="3979926"/>
              <a:ext cx="1211580" cy="608330"/>
            </a:xfrm>
            <a:custGeom>
              <a:avLst/>
              <a:gdLst/>
              <a:ahLst/>
              <a:cxnLst/>
              <a:rect l="l" t="t" r="r" b="b"/>
              <a:pathLst>
                <a:path w="1211579" h="608329">
                  <a:moveTo>
                    <a:pt x="0" y="608076"/>
                  </a:moveTo>
                  <a:lnTo>
                    <a:pt x="1211579" y="608076"/>
                  </a:lnTo>
                  <a:lnTo>
                    <a:pt x="1211579" y="0"/>
                  </a:lnTo>
                  <a:lnTo>
                    <a:pt x="0" y="0"/>
                  </a:lnTo>
                  <a:lnTo>
                    <a:pt x="0" y="608076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547545" y="4160413"/>
            <a:ext cx="726250" cy="1949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lang="en-US" sz="1100" spc="-5" dirty="0">
                <a:latin typeface="Century Gothic"/>
                <a:cs typeface="Century Gothic"/>
              </a:rPr>
              <a:t>Evaluation</a:t>
            </a:r>
            <a:endParaRPr sz="1100" dirty="0">
              <a:latin typeface="Century Gothic"/>
              <a:cs typeface="Century Gothic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02841" y="2526792"/>
            <a:ext cx="10502900" cy="2413338"/>
            <a:chOff x="1402841" y="2526792"/>
            <a:chExt cx="10502900" cy="2413338"/>
          </a:xfrm>
        </p:grpSpPr>
        <p:sp>
          <p:nvSpPr>
            <p:cNvPr id="52" name="object 52"/>
            <p:cNvSpPr/>
            <p:nvPr/>
          </p:nvSpPr>
          <p:spPr>
            <a:xfrm>
              <a:off x="7167371" y="2526792"/>
              <a:ext cx="4738370" cy="379730"/>
            </a:xfrm>
            <a:custGeom>
              <a:avLst/>
              <a:gdLst/>
              <a:ahLst/>
              <a:cxnLst/>
              <a:rect l="l" t="t" r="r" b="b"/>
              <a:pathLst>
                <a:path w="4738370" h="379730">
                  <a:moveTo>
                    <a:pt x="0" y="379475"/>
                  </a:moveTo>
                  <a:lnTo>
                    <a:pt x="2476" y="305627"/>
                  </a:lnTo>
                  <a:lnTo>
                    <a:pt x="9239" y="245316"/>
                  </a:lnTo>
                  <a:lnTo>
                    <a:pt x="19288" y="204650"/>
                  </a:lnTo>
                  <a:lnTo>
                    <a:pt x="31623" y="189737"/>
                  </a:lnTo>
                  <a:lnTo>
                    <a:pt x="2337434" y="189737"/>
                  </a:lnTo>
                  <a:lnTo>
                    <a:pt x="2349769" y="174825"/>
                  </a:lnTo>
                  <a:lnTo>
                    <a:pt x="2359818" y="134159"/>
                  </a:lnTo>
                  <a:lnTo>
                    <a:pt x="2366581" y="73848"/>
                  </a:lnTo>
                  <a:lnTo>
                    <a:pt x="2369057" y="0"/>
                  </a:lnTo>
                  <a:lnTo>
                    <a:pt x="2371534" y="73848"/>
                  </a:lnTo>
                  <a:lnTo>
                    <a:pt x="2378297" y="134159"/>
                  </a:lnTo>
                  <a:lnTo>
                    <a:pt x="2388346" y="174825"/>
                  </a:lnTo>
                  <a:lnTo>
                    <a:pt x="2400680" y="189737"/>
                  </a:lnTo>
                  <a:lnTo>
                    <a:pt x="4706493" y="189737"/>
                  </a:lnTo>
                  <a:lnTo>
                    <a:pt x="4718827" y="204650"/>
                  </a:lnTo>
                  <a:lnTo>
                    <a:pt x="4728876" y="245316"/>
                  </a:lnTo>
                  <a:lnTo>
                    <a:pt x="4735639" y="305627"/>
                  </a:lnTo>
                  <a:lnTo>
                    <a:pt x="4738116" y="379475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02841" y="3097530"/>
              <a:ext cx="300355" cy="81280"/>
            </a:xfrm>
            <a:custGeom>
              <a:avLst/>
              <a:gdLst/>
              <a:ahLst/>
              <a:cxnLst/>
              <a:rect l="l" t="t" r="r" b="b"/>
              <a:pathLst>
                <a:path w="300355" h="81280">
                  <a:moveTo>
                    <a:pt x="259841" y="0"/>
                  </a:moveTo>
                  <a:lnTo>
                    <a:pt x="259841" y="20193"/>
                  </a:lnTo>
                  <a:lnTo>
                    <a:pt x="0" y="20193"/>
                  </a:lnTo>
                  <a:lnTo>
                    <a:pt x="0" y="60579"/>
                  </a:lnTo>
                  <a:lnTo>
                    <a:pt x="259841" y="60579"/>
                  </a:lnTo>
                  <a:lnTo>
                    <a:pt x="259841" y="80772"/>
                  </a:lnTo>
                  <a:lnTo>
                    <a:pt x="300228" y="40386"/>
                  </a:lnTo>
                  <a:lnTo>
                    <a:pt x="259841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02841" y="3097530"/>
              <a:ext cx="300355" cy="81280"/>
            </a:xfrm>
            <a:custGeom>
              <a:avLst/>
              <a:gdLst/>
              <a:ahLst/>
              <a:cxnLst/>
              <a:rect l="l" t="t" r="r" b="b"/>
              <a:pathLst>
                <a:path w="300355" h="81280">
                  <a:moveTo>
                    <a:pt x="0" y="20193"/>
                  </a:moveTo>
                  <a:lnTo>
                    <a:pt x="259841" y="20193"/>
                  </a:lnTo>
                  <a:lnTo>
                    <a:pt x="259841" y="0"/>
                  </a:lnTo>
                  <a:lnTo>
                    <a:pt x="300228" y="40386"/>
                  </a:lnTo>
                  <a:lnTo>
                    <a:pt x="259841" y="80772"/>
                  </a:lnTo>
                  <a:lnTo>
                    <a:pt x="259841" y="60579"/>
                  </a:lnTo>
                  <a:lnTo>
                    <a:pt x="0" y="60579"/>
                  </a:lnTo>
                  <a:lnTo>
                    <a:pt x="0" y="20193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53918" y="3120390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5" h="81280">
                  <a:moveTo>
                    <a:pt x="258318" y="0"/>
                  </a:moveTo>
                  <a:lnTo>
                    <a:pt x="258318" y="20193"/>
                  </a:lnTo>
                  <a:lnTo>
                    <a:pt x="0" y="20193"/>
                  </a:lnTo>
                  <a:lnTo>
                    <a:pt x="0" y="60579"/>
                  </a:lnTo>
                  <a:lnTo>
                    <a:pt x="258318" y="60579"/>
                  </a:lnTo>
                  <a:lnTo>
                    <a:pt x="258318" y="80772"/>
                  </a:lnTo>
                  <a:lnTo>
                    <a:pt x="298704" y="4038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53918" y="3120390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5" h="81280">
                  <a:moveTo>
                    <a:pt x="0" y="20193"/>
                  </a:moveTo>
                  <a:lnTo>
                    <a:pt x="258318" y="20193"/>
                  </a:lnTo>
                  <a:lnTo>
                    <a:pt x="258318" y="0"/>
                  </a:lnTo>
                  <a:lnTo>
                    <a:pt x="298704" y="40386"/>
                  </a:lnTo>
                  <a:lnTo>
                    <a:pt x="258318" y="80772"/>
                  </a:lnTo>
                  <a:lnTo>
                    <a:pt x="258318" y="60579"/>
                  </a:lnTo>
                  <a:lnTo>
                    <a:pt x="0" y="60579"/>
                  </a:lnTo>
                  <a:lnTo>
                    <a:pt x="0" y="20193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45786" y="3100578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5" h="81280">
                  <a:moveTo>
                    <a:pt x="258317" y="0"/>
                  </a:moveTo>
                  <a:lnTo>
                    <a:pt x="258317" y="20193"/>
                  </a:lnTo>
                  <a:lnTo>
                    <a:pt x="0" y="20193"/>
                  </a:lnTo>
                  <a:lnTo>
                    <a:pt x="0" y="60579"/>
                  </a:lnTo>
                  <a:lnTo>
                    <a:pt x="258317" y="60579"/>
                  </a:lnTo>
                  <a:lnTo>
                    <a:pt x="258317" y="80772"/>
                  </a:lnTo>
                  <a:lnTo>
                    <a:pt x="298703" y="40386"/>
                  </a:lnTo>
                  <a:lnTo>
                    <a:pt x="25831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145786" y="3100578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5" h="81280">
                  <a:moveTo>
                    <a:pt x="0" y="20193"/>
                  </a:moveTo>
                  <a:lnTo>
                    <a:pt x="258317" y="20193"/>
                  </a:lnTo>
                  <a:lnTo>
                    <a:pt x="258317" y="0"/>
                  </a:lnTo>
                  <a:lnTo>
                    <a:pt x="298703" y="40386"/>
                  </a:lnTo>
                  <a:lnTo>
                    <a:pt x="258317" y="80772"/>
                  </a:lnTo>
                  <a:lnTo>
                    <a:pt x="258317" y="60579"/>
                  </a:lnTo>
                  <a:lnTo>
                    <a:pt x="0" y="60579"/>
                  </a:lnTo>
                  <a:lnTo>
                    <a:pt x="0" y="20193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421" y="3097530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80">
                  <a:moveTo>
                    <a:pt x="258318" y="0"/>
                  </a:moveTo>
                  <a:lnTo>
                    <a:pt x="258318" y="20193"/>
                  </a:lnTo>
                  <a:lnTo>
                    <a:pt x="0" y="20193"/>
                  </a:lnTo>
                  <a:lnTo>
                    <a:pt x="0" y="60579"/>
                  </a:lnTo>
                  <a:lnTo>
                    <a:pt x="258318" y="60579"/>
                  </a:lnTo>
                  <a:lnTo>
                    <a:pt x="258318" y="80772"/>
                  </a:lnTo>
                  <a:lnTo>
                    <a:pt x="298703" y="4038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05421" y="3097530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80">
                  <a:moveTo>
                    <a:pt x="0" y="20193"/>
                  </a:moveTo>
                  <a:lnTo>
                    <a:pt x="258318" y="20193"/>
                  </a:lnTo>
                  <a:lnTo>
                    <a:pt x="258318" y="0"/>
                  </a:lnTo>
                  <a:lnTo>
                    <a:pt x="298703" y="40386"/>
                  </a:lnTo>
                  <a:lnTo>
                    <a:pt x="258318" y="80772"/>
                  </a:lnTo>
                  <a:lnTo>
                    <a:pt x="258318" y="60579"/>
                  </a:lnTo>
                  <a:lnTo>
                    <a:pt x="0" y="60579"/>
                  </a:lnTo>
                  <a:lnTo>
                    <a:pt x="0" y="20193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231373" y="3097530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80">
                  <a:moveTo>
                    <a:pt x="258318" y="0"/>
                  </a:moveTo>
                  <a:lnTo>
                    <a:pt x="258318" y="20193"/>
                  </a:lnTo>
                  <a:lnTo>
                    <a:pt x="0" y="20193"/>
                  </a:lnTo>
                  <a:lnTo>
                    <a:pt x="0" y="60579"/>
                  </a:lnTo>
                  <a:lnTo>
                    <a:pt x="258318" y="60579"/>
                  </a:lnTo>
                  <a:lnTo>
                    <a:pt x="258318" y="80772"/>
                  </a:lnTo>
                  <a:lnTo>
                    <a:pt x="298703" y="4038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231373" y="3097530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80">
                  <a:moveTo>
                    <a:pt x="0" y="20193"/>
                  </a:moveTo>
                  <a:lnTo>
                    <a:pt x="258318" y="20193"/>
                  </a:lnTo>
                  <a:lnTo>
                    <a:pt x="258318" y="0"/>
                  </a:lnTo>
                  <a:lnTo>
                    <a:pt x="298703" y="40386"/>
                  </a:lnTo>
                  <a:lnTo>
                    <a:pt x="258318" y="80772"/>
                  </a:lnTo>
                  <a:lnTo>
                    <a:pt x="258318" y="60579"/>
                  </a:lnTo>
                  <a:lnTo>
                    <a:pt x="0" y="60579"/>
                  </a:lnTo>
                  <a:lnTo>
                    <a:pt x="0" y="20193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30589" y="3100578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80">
                  <a:moveTo>
                    <a:pt x="258317" y="0"/>
                  </a:moveTo>
                  <a:lnTo>
                    <a:pt x="258317" y="20193"/>
                  </a:lnTo>
                  <a:lnTo>
                    <a:pt x="0" y="20193"/>
                  </a:lnTo>
                  <a:lnTo>
                    <a:pt x="0" y="60579"/>
                  </a:lnTo>
                  <a:lnTo>
                    <a:pt x="258317" y="60579"/>
                  </a:lnTo>
                  <a:lnTo>
                    <a:pt x="258317" y="80772"/>
                  </a:lnTo>
                  <a:lnTo>
                    <a:pt x="298703" y="40386"/>
                  </a:lnTo>
                  <a:lnTo>
                    <a:pt x="25831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530589" y="3100578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80">
                  <a:moveTo>
                    <a:pt x="0" y="20193"/>
                  </a:moveTo>
                  <a:lnTo>
                    <a:pt x="258317" y="20193"/>
                  </a:lnTo>
                  <a:lnTo>
                    <a:pt x="258317" y="0"/>
                  </a:lnTo>
                  <a:lnTo>
                    <a:pt x="298703" y="40386"/>
                  </a:lnTo>
                  <a:lnTo>
                    <a:pt x="258317" y="80772"/>
                  </a:lnTo>
                  <a:lnTo>
                    <a:pt x="258317" y="60579"/>
                  </a:lnTo>
                  <a:lnTo>
                    <a:pt x="0" y="60579"/>
                  </a:lnTo>
                  <a:lnTo>
                    <a:pt x="0" y="20193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530589" y="4235958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79">
                  <a:moveTo>
                    <a:pt x="40385" y="0"/>
                  </a:moveTo>
                  <a:lnTo>
                    <a:pt x="0" y="40386"/>
                  </a:lnTo>
                  <a:lnTo>
                    <a:pt x="40385" y="80772"/>
                  </a:lnTo>
                  <a:lnTo>
                    <a:pt x="40385" y="60579"/>
                  </a:lnTo>
                  <a:lnTo>
                    <a:pt x="298703" y="60579"/>
                  </a:lnTo>
                  <a:lnTo>
                    <a:pt x="298703" y="20193"/>
                  </a:lnTo>
                  <a:lnTo>
                    <a:pt x="40385" y="20193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530589" y="4235958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79">
                  <a:moveTo>
                    <a:pt x="298703" y="60579"/>
                  </a:moveTo>
                  <a:lnTo>
                    <a:pt x="40385" y="60579"/>
                  </a:lnTo>
                  <a:lnTo>
                    <a:pt x="40385" y="80772"/>
                  </a:lnTo>
                  <a:lnTo>
                    <a:pt x="0" y="40386"/>
                  </a:lnTo>
                  <a:lnTo>
                    <a:pt x="40385" y="0"/>
                  </a:lnTo>
                  <a:lnTo>
                    <a:pt x="40385" y="20193"/>
                  </a:lnTo>
                  <a:lnTo>
                    <a:pt x="298703" y="20193"/>
                  </a:lnTo>
                  <a:lnTo>
                    <a:pt x="298703" y="60579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31373" y="4207002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79">
                  <a:moveTo>
                    <a:pt x="40385" y="0"/>
                  </a:moveTo>
                  <a:lnTo>
                    <a:pt x="0" y="40386"/>
                  </a:lnTo>
                  <a:lnTo>
                    <a:pt x="40385" y="80772"/>
                  </a:lnTo>
                  <a:lnTo>
                    <a:pt x="40385" y="60579"/>
                  </a:lnTo>
                  <a:lnTo>
                    <a:pt x="298703" y="60579"/>
                  </a:lnTo>
                  <a:lnTo>
                    <a:pt x="298703" y="20193"/>
                  </a:lnTo>
                  <a:lnTo>
                    <a:pt x="40385" y="20193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231373" y="4207002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79">
                  <a:moveTo>
                    <a:pt x="298703" y="60579"/>
                  </a:moveTo>
                  <a:lnTo>
                    <a:pt x="40385" y="60579"/>
                  </a:lnTo>
                  <a:lnTo>
                    <a:pt x="40385" y="80772"/>
                  </a:lnTo>
                  <a:lnTo>
                    <a:pt x="0" y="40386"/>
                  </a:lnTo>
                  <a:lnTo>
                    <a:pt x="40385" y="0"/>
                  </a:lnTo>
                  <a:lnTo>
                    <a:pt x="40385" y="20193"/>
                  </a:lnTo>
                  <a:lnTo>
                    <a:pt x="298703" y="20193"/>
                  </a:lnTo>
                  <a:lnTo>
                    <a:pt x="298703" y="60579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57238" y="4292346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79">
                  <a:moveTo>
                    <a:pt x="40385" y="0"/>
                  </a:moveTo>
                  <a:lnTo>
                    <a:pt x="0" y="40385"/>
                  </a:lnTo>
                  <a:lnTo>
                    <a:pt x="40385" y="80771"/>
                  </a:lnTo>
                  <a:lnTo>
                    <a:pt x="40385" y="60578"/>
                  </a:lnTo>
                  <a:lnTo>
                    <a:pt x="298703" y="60578"/>
                  </a:lnTo>
                  <a:lnTo>
                    <a:pt x="298703" y="20192"/>
                  </a:lnTo>
                  <a:lnTo>
                    <a:pt x="40385" y="20192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57238" y="4292346"/>
              <a:ext cx="299085" cy="81280"/>
            </a:xfrm>
            <a:custGeom>
              <a:avLst/>
              <a:gdLst/>
              <a:ahLst/>
              <a:cxnLst/>
              <a:rect l="l" t="t" r="r" b="b"/>
              <a:pathLst>
                <a:path w="299084" h="81279">
                  <a:moveTo>
                    <a:pt x="298703" y="60578"/>
                  </a:moveTo>
                  <a:lnTo>
                    <a:pt x="40385" y="60578"/>
                  </a:lnTo>
                  <a:lnTo>
                    <a:pt x="40385" y="80771"/>
                  </a:lnTo>
                  <a:lnTo>
                    <a:pt x="0" y="40385"/>
                  </a:lnTo>
                  <a:lnTo>
                    <a:pt x="40385" y="0"/>
                  </a:lnTo>
                  <a:lnTo>
                    <a:pt x="40385" y="20192"/>
                  </a:lnTo>
                  <a:lnTo>
                    <a:pt x="298703" y="20192"/>
                  </a:lnTo>
                  <a:lnTo>
                    <a:pt x="298703" y="60578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05990" y="4641045"/>
              <a:ext cx="81280" cy="299085"/>
            </a:xfrm>
            <a:custGeom>
              <a:avLst/>
              <a:gdLst/>
              <a:ahLst/>
              <a:cxnLst/>
              <a:rect l="l" t="t" r="r" b="b"/>
              <a:pathLst>
                <a:path w="81279" h="299085">
                  <a:moveTo>
                    <a:pt x="60578" y="0"/>
                  </a:moveTo>
                  <a:lnTo>
                    <a:pt x="20193" y="0"/>
                  </a:lnTo>
                  <a:lnTo>
                    <a:pt x="20193" y="258318"/>
                  </a:lnTo>
                  <a:lnTo>
                    <a:pt x="0" y="258318"/>
                  </a:lnTo>
                  <a:lnTo>
                    <a:pt x="40386" y="298704"/>
                  </a:lnTo>
                  <a:lnTo>
                    <a:pt x="80772" y="258318"/>
                  </a:lnTo>
                  <a:lnTo>
                    <a:pt x="60578" y="258318"/>
                  </a:lnTo>
                  <a:lnTo>
                    <a:pt x="6057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93842" y="4631995"/>
              <a:ext cx="81280" cy="299085"/>
            </a:xfrm>
            <a:custGeom>
              <a:avLst/>
              <a:gdLst/>
              <a:ahLst/>
              <a:cxnLst/>
              <a:rect l="l" t="t" r="r" b="b"/>
              <a:pathLst>
                <a:path w="81279" h="299085">
                  <a:moveTo>
                    <a:pt x="60578" y="0"/>
                  </a:moveTo>
                  <a:lnTo>
                    <a:pt x="60578" y="258318"/>
                  </a:lnTo>
                  <a:lnTo>
                    <a:pt x="80772" y="258318"/>
                  </a:lnTo>
                  <a:lnTo>
                    <a:pt x="40386" y="298704"/>
                  </a:lnTo>
                  <a:lnTo>
                    <a:pt x="0" y="258318"/>
                  </a:lnTo>
                  <a:lnTo>
                    <a:pt x="20193" y="258318"/>
                  </a:lnTo>
                  <a:lnTo>
                    <a:pt x="20193" y="0"/>
                  </a:lnTo>
                  <a:lnTo>
                    <a:pt x="60578" y="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177777" y="3541014"/>
              <a:ext cx="81280" cy="299085"/>
            </a:xfrm>
            <a:custGeom>
              <a:avLst/>
              <a:gdLst/>
              <a:ahLst/>
              <a:cxnLst/>
              <a:rect l="l" t="t" r="r" b="b"/>
              <a:pathLst>
                <a:path w="81279" h="299085">
                  <a:moveTo>
                    <a:pt x="60578" y="0"/>
                  </a:moveTo>
                  <a:lnTo>
                    <a:pt x="20193" y="0"/>
                  </a:lnTo>
                  <a:lnTo>
                    <a:pt x="20193" y="258318"/>
                  </a:lnTo>
                  <a:lnTo>
                    <a:pt x="0" y="258318"/>
                  </a:lnTo>
                  <a:lnTo>
                    <a:pt x="40386" y="298704"/>
                  </a:lnTo>
                  <a:lnTo>
                    <a:pt x="80772" y="258318"/>
                  </a:lnTo>
                  <a:lnTo>
                    <a:pt x="60578" y="258318"/>
                  </a:lnTo>
                  <a:lnTo>
                    <a:pt x="6057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177777" y="3541014"/>
              <a:ext cx="81280" cy="299085"/>
            </a:xfrm>
            <a:custGeom>
              <a:avLst/>
              <a:gdLst/>
              <a:ahLst/>
              <a:cxnLst/>
              <a:rect l="l" t="t" r="r" b="b"/>
              <a:pathLst>
                <a:path w="81279" h="299085">
                  <a:moveTo>
                    <a:pt x="60578" y="0"/>
                  </a:moveTo>
                  <a:lnTo>
                    <a:pt x="60578" y="258318"/>
                  </a:lnTo>
                  <a:lnTo>
                    <a:pt x="80772" y="258318"/>
                  </a:lnTo>
                  <a:lnTo>
                    <a:pt x="40386" y="298704"/>
                  </a:lnTo>
                  <a:lnTo>
                    <a:pt x="0" y="258318"/>
                  </a:lnTo>
                  <a:lnTo>
                    <a:pt x="20193" y="258318"/>
                  </a:lnTo>
                  <a:lnTo>
                    <a:pt x="20193" y="0"/>
                  </a:lnTo>
                  <a:lnTo>
                    <a:pt x="60578" y="0"/>
                  </a:lnTo>
                  <a:close/>
                </a:path>
              </a:pathLst>
            </a:custGeom>
            <a:ln w="19050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8568055" y="2269947"/>
            <a:ext cx="2000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entury Gothic"/>
                <a:cs typeface="Century Gothic"/>
              </a:rPr>
              <a:t>Data</a:t>
            </a:r>
            <a:r>
              <a:rPr sz="1600" b="1" spc="-35" dirty="0">
                <a:latin typeface="Century Gothic"/>
                <a:cs typeface="Century Gothic"/>
              </a:rPr>
              <a:t> </a:t>
            </a:r>
            <a:r>
              <a:rPr sz="1600" b="1" spc="-5" dirty="0">
                <a:latin typeface="Century Gothic"/>
                <a:cs typeface="Century Gothic"/>
              </a:rPr>
              <a:t>Pre-Processing</a:t>
            </a:r>
            <a:endParaRPr sz="1600" dirty="0">
              <a:latin typeface="Century Gothic"/>
              <a:cs typeface="Century Gothic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64714" y="3899495"/>
            <a:ext cx="5607525" cy="493045"/>
            <a:chOff x="755141" y="3856482"/>
            <a:chExt cx="2796540" cy="535305"/>
          </a:xfrm>
        </p:grpSpPr>
        <p:sp>
          <p:nvSpPr>
            <p:cNvPr id="79" name="object 79"/>
            <p:cNvSpPr/>
            <p:nvPr/>
          </p:nvSpPr>
          <p:spPr>
            <a:xfrm>
              <a:off x="755141" y="3856482"/>
              <a:ext cx="2796540" cy="535305"/>
            </a:xfrm>
            <a:custGeom>
              <a:avLst/>
              <a:gdLst/>
              <a:ahLst/>
              <a:cxnLst/>
              <a:rect l="l" t="t" r="r" b="b"/>
              <a:pathLst>
                <a:path w="2796540" h="535304">
                  <a:moveTo>
                    <a:pt x="133730" y="0"/>
                  </a:moveTo>
                  <a:lnTo>
                    <a:pt x="0" y="133731"/>
                  </a:lnTo>
                  <a:lnTo>
                    <a:pt x="66865" y="133731"/>
                  </a:lnTo>
                  <a:lnTo>
                    <a:pt x="66865" y="300863"/>
                  </a:lnTo>
                  <a:lnTo>
                    <a:pt x="71619" y="348039"/>
                  </a:lnTo>
                  <a:lnTo>
                    <a:pt x="85256" y="391977"/>
                  </a:lnTo>
                  <a:lnTo>
                    <a:pt x="106832" y="431736"/>
                  </a:lnTo>
                  <a:lnTo>
                    <a:pt x="135408" y="466375"/>
                  </a:lnTo>
                  <a:lnTo>
                    <a:pt x="170043" y="494954"/>
                  </a:lnTo>
                  <a:lnTo>
                    <a:pt x="209795" y="516532"/>
                  </a:lnTo>
                  <a:lnTo>
                    <a:pt x="253724" y="530169"/>
                  </a:lnTo>
                  <a:lnTo>
                    <a:pt x="300888" y="534924"/>
                  </a:lnTo>
                  <a:lnTo>
                    <a:pt x="2796540" y="534924"/>
                  </a:lnTo>
                  <a:lnTo>
                    <a:pt x="2796540" y="401193"/>
                  </a:lnTo>
                  <a:lnTo>
                    <a:pt x="300888" y="401193"/>
                  </a:lnTo>
                  <a:lnTo>
                    <a:pt x="261852" y="393303"/>
                  </a:lnTo>
                  <a:lnTo>
                    <a:pt x="229973" y="371792"/>
                  </a:lnTo>
                  <a:lnTo>
                    <a:pt x="208478" y="339899"/>
                  </a:lnTo>
                  <a:lnTo>
                    <a:pt x="200596" y="300863"/>
                  </a:lnTo>
                  <a:lnTo>
                    <a:pt x="200596" y="133731"/>
                  </a:lnTo>
                  <a:lnTo>
                    <a:pt x="267461" y="133731"/>
                  </a:lnTo>
                  <a:lnTo>
                    <a:pt x="13373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55141" y="3856482"/>
              <a:ext cx="2796540" cy="535305"/>
            </a:xfrm>
            <a:custGeom>
              <a:avLst/>
              <a:gdLst/>
              <a:ahLst/>
              <a:cxnLst/>
              <a:rect l="l" t="t" r="r" b="b"/>
              <a:pathLst>
                <a:path w="2796540" h="535304">
                  <a:moveTo>
                    <a:pt x="2796540" y="534924"/>
                  </a:moveTo>
                  <a:lnTo>
                    <a:pt x="300888" y="534924"/>
                  </a:lnTo>
                  <a:lnTo>
                    <a:pt x="253724" y="530169"/>
                  </a:lnTo>
                  <a:lnTo>
                    <a:pt x="209795" y="516532"/>
                  </a:lnTo>
                  <a:lnTo>
                    <a:pt x="170043" y="494954"/>
                  </a:lnTo>
                  <a:lnTo>
                    <a:pt x="135408" y="466375"/>
                  </a:lnTo>
                  <a:lnTo>
                    <a:pt x="106832" y="431736"/>
                  </a:lnTo>
                  <a:lnTo>
                    <a:pt x="85256" y="391977"/>
                  </a:lnTo>
                  <a:lnTo>
                    <a:pt x="71619" y="348039"/>
                  </a:lnTo>
                  <a:lnTo>
                    <a:pt x="66865" y="300863"/>
                  </a:lnTo>
                  <a:lnTo>
                    <a:pt x="66865" y="133731"/>
                  </a:lnTo>
                  <a:lnTo>
                    <a:pt x="0" y="133731"/>
                  </a:lnTo>
                  <a:lnTo>
                    <a:pt x="133730" y="0"/>
                  </a:lnTo>
                  <a:lnTo>
                    <a:pt x="267461" y="133731"/>
                  </a:lnTo>
                  <a:lnTo>
                    <a:pt x="200596" y="133731"/>
                  </a:lnTo>
                  <a:lnTo>
                    <a:pt x="200596" y="300863"/>
                  </a:lnTo>
                  <a:lnTo>
                    <a:pt x="208478" y="339899"/>
                  </a:lnTo>
                  <a:lnTo>
                    <a:pt x="229973" y="371792"/>
                  </a:lnTo>
                  <a:lnTo>
                    <a:pt x="261852" y="393303"/>
                  </a:lnTo>
                  <a:lnTo>
                    <a:pt x="300888" y="401193"/>
                  </a:lnTo>
                  <a:lnTo>
                    <a:pt x="2796540" y="401193"/>
                  </a:lnTo>
                  <a:lnTo>
                    <a:pt x="2796540" y="534924"/>
                  </a:lnTo>
                  <a:close/>
                </a:path>
              </a:pathLst>
            </a:custGeom>
            <a:ln w="19049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348183" y="3580333"/>
            <a:ext cx="10763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entury Gothic"/>
                <a:cs typeface="Century Gothic"/>
              </a:rPr>
              <a:t>Real</a:t>
            </a:r>
            <a:r>
              <a:rPr sz="1600" b="1" spc="-60" dirty="0">
                <a:latin typeface="Century Gothic"/>
                <a:cs typeface="Century Gothic"/>
              </a:rPr>
              <a:t> </a:t>
            </a:r>
            <a:r>
              <a:rPr sz="1600" b="1" dirty="0">
                <a:latin typeface="Century Gothic"/>
                <a:cs typeface="Century Gothic"/>
              </a:rPr>
              <a:t>World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88980" y="5582086"/>
            <a:ext cx="1432560" cy="346075"/>
          </a:xfrm>
          <a:custGeom>
            <a:avLst/>
            <a:gdLst/>
            <a:ahLst/>
            <a:cxnLst/>
            <a:rect l="l" t="t" r="r" b="b"/>
            <a:pathLst>
              <a:path w="1432560" h="346075">
                <a:moveTo>
                  <a:pt x="1432559" y="0"/>
                </a:moveTo>
                <a:lnTo>
                  <a:pt x="1430287" y="67328"/>
                </a:lnTo>
                <a:lnTo>
                  <a:pt x="1424098" y="122310"/>
                </a:lnTo>
                <a:lnTo>
                  <a:pt x="1414932" y="159380"/>
                </a:lnTo>
                <a:lnTo>
                  <a:pt x="1403730" y="172973"/>
                </a:lnTo>
                <a:lnTo>
                  <a:pt x="745108" y="172973"/>
                </a:lnTo>
                <a:lnTo>
                  <a:pt x="733907" y="186567"/>
                </a:lnTo>
                <a:lnTo>
                  <a:pt x="724741" y="223637"/>
                </a:lnTo>
                <a:lnTo>
                  <a:pt x="718552" y="278619"/>
                </a:lnTo>
                <a:lnTo>
                  <a:pt x="716279" y="345947"/>
                </a:lnTo>
                <a:lnTo>
                  <a:pt x="714007" y="278619"/>
                </a:lnTo>
                <a:lnTo>
                  <a:pt x="707818" y="223637"/>
                </a:lnTo>
                <a:lnTo>
                  <a:pt x="698652" y="186567"/>
                </a:lnTo>
                <a:lnTo>
                  <a:pt x="687451" y="172973"/>
                </a:lnTo>
                <a:lnTo>
                  <a:pt x="28828" y="172973"/>
                </a:lnTo>
                <a:lnTo>
                  <a:pt x="17627" y="159380"/>
                </a:lnTo>
                <a:lnTo>
                  <a:pt x="8461" y="122310"/>
                </a:lnTo>
                <a:lnTo>
                  <a:pt x="2272" y="67328"/>
                </a:lnTo>
                <a:lnTo>
                  <a:pt x="0" y="0"/>
                </a:lnTo>
              </a:path>
            </a:pathLst>
          </a:custGeom>
          <a:ln w="9525">
            <a:solidFill>
              <a:srgbClr val="B31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156322" y="5805792"/>
            <a:ext cx="3224593" cy="14677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185420" algn="l"/>
              </a:tabLst>
            </a:pPr>
            <a:endParaRPr sz="1050" dirty="0">
              <a:latin typeface="Century Gothic"/>
              <a:cs typeface="Century Gothic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sz="1050" b="1" spc="-5" dirty="0">
                <a:latin typeface="Century Gothic"/>
                <a:cs typeface="Century Gothic"/>
              </a:rPr>
              <a:t>Detailed Project</a:t>
            </a:r>
            <a:r>
              <a:rPr sz="1050" b="1" spc="-10" dirty="0">
                <a:latin typeface="Century Gothic"/>
                <a:cs typeface="Century Gothic"/>
              </a:rPr>
              <a:t> </a:t>
            </a:r>
            <a:r>
              <a:rPr sz="1050" b="1" spc="-5" dirty="0">
                <a:latin typeface="Century Gothic"/>
                <a:cs typeface="Century Gothic"/>
              </a:rPr>
              <a:t>Report</a:t>
            </a:r>
            <a:endParaRPr lang="en-US" sz="1050" b="1" spc="-5" dirty="0">
              <a:latin typeface="Century Gothic"/>
              <a:cs typeface="Century Gothic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lang="en-GB" sz="1050" b="1" spc="-5" dirty="0">
                <a:latin typeface="Century Gothic"/>
                <a:cs typeface="Century Gothic"/>
              </a:rPr>
              <a:t>High Level Design</a:t>
            </a: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lang="en-GB" sz="1050" b="1" spc="-5" dirty="0">
                <a:latin typeface="Century Gothic"/>
                <a:cs typeface="Century Gothic"/>
              </a:rPr>
              <a:t>Low Level Design</a:t>
            </a: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lang="en-GB" sz="1050" b="1" spc="-5" dirty="0">
                <a:latin typeface="Century Gothic"/>
                <a:cs typeface="Century Gothic"/>
              </a:rPr>
              <a:t>Architecture Design</a:t>
            </a: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lang="en-GB" sz="1050" b="1" spc="-5" dirty="0">
                <a:latin typeface="Century Gothic"/>
                <a:cs typeface="Century Gothic"/>
              </a:rPr>
              <a:t>Wireframe Document</a:t>
            </a: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endParaRPr lang="en-GB" sz="1050" b="1" spc="-5" dirty="0">
              <a:latin typeface="Century Gothic"/>
              <a:cs typeface="Century Gothic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endParaRPr lang="en-GB" sz="1050" b="1" spc="-5" dirty="0">
              <a:latin typeface="Century Gothic"/>
              <a:cs typeface="Century Gothic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endParaRPr sz="10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5160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5" dirty="0">
                <a:solidFill>
                  <a:schemeClr val="tx1"/>
                </a:solidFill>
                <a:latin typeface="Century Gothic"/>
                <a:cs typeface="Century Gothic"/>
              </a:rPr>
              <a:t>DATASET</a:t>
            </a:r>
            <a:r>
              <a:rPr sz="3600" spc="-90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3600" spc="-5" dirty="0">
                <a:solidFill>
                  <a:schemeClr val="tx1"/>
                </a:solidFill>
                <a:latin typeface="Century Gothic"/>
                <a:cs typeface="Century Gothic"/>
              </a:rPr>
              <a:t>INFORMATION</a:t>
            </a:r>
            <a:endParaRPr sz="3600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514600"/>
            <a:ext cx="10744200" cy="30912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-5" dirty="0">
                <a:latin typeface="Century Gothic"/>
                <a:cs typeface="Century Gothic"/>
              </a:rPr>
              <a:t>A</a:t>
            </a:r>
            <a:r>
              <a:rPr sz="2000" b="1" spc="-5" dirty="0">
                <a:latin typeface="Century Gothic"/>
                <a:cs typeface="Century Gothic"/>
              </a:rPr>
              <a:t>ge: </a:t>
            </a:r>
            <a:r>
              <a:rPr sz="2000" dirty="0">
                <a:latin typeface="Century Gothic"/>
                <a:cs typeface="Century Gothic"/>
              </a:rPr>
              <a:t>The </a:t>
            </a:r>
            <a:r>
              <a:rPr sz="2000" spc="-5" dirty="0">
                <a:latin typeface="Century Gothic"/>
                <a:cs typeface="Century Gothic"/>
              </a:rPr>
              <a:t>person's </a:t>
            </a:r>
            <a:r>
              <a:rPr sz="2000" dirty="0">
                <a:latin typeface="Century Gothic"/>
                <a:cs typeface="Century Gothic"/>
              </a:rPr>
              <a:t>age </a:t>
            </a:r>
            <a:r>
              <a:rPr sz="2000" spc="10" dirty="0">
                <a:latin typeface="Century Gothic"/>
                <a:cs typeface="Century Gothic"/>
              </a:rPr>
              <a:t>in</a:t>
            </a:r>
            <a:r>
              <a:rPr sz="2000" spc="-90" dirty="0">
                <a:latin typeface="Century Gothic"/>
                <a:cs typeface="Century Gothic"/>
              </a:rPr>
              <a:t> </a:t>
            </a:r>
            <a:r>
              <a:rPr sz="2000" spc="-5" dirty="0">
                <a:latin typeface="Century Gothic"/>
                <a:cs typeface="Century Gothic"/>
              </a:rPr>
              <a:t>years</a:t>
            </a:r>
            <a:r>
              <a:rPr lang="en-US" sz="2000" spc="-5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b="1" spc="-5" dirty="0">
                <a:latin typeface="Century Gothic"/>
                <a:cs typeface="Century Gothic"/>
              </a:rPr>
              <a:t>Gender</a:t>
            </a:r>
            <a:r>
              <a:rPr sz="2000" b="1" spc="-5" dirty="0">
                <a:latin typeface="Century Gothic"/>
                <a:cs typeface="Century Gothic"/>
              </a:rPr>
              <a:t>: </a:t>
            </a:r>
            <a:r>
              <a:rPr sz="2000" dirty="0">
                <a:latin typeface="Century Gothic"/>
                <a:cs typeface="Century Gothic"/>
              </a:rPr>
              <a:t>The </a:t>
            </a:r>
            <a:r>
              <a:rPr sz="2000" spc="-5" dirty="0">
                <a:latin typeface="Century Gothic"/>
                <a:cs typeface="Century Gothic"/>
              </a:rPr>
              <a:t>person's </a:t>
            </a:r>
            <a:r>
              <a:rPr sz="2000" dirty="0">
                <a:latin typeface="Century Gothic"/>
                <a:cs typeface="Century Gothic"/>
              </a:rPr>
              <a:t>sex </a:t>
            </a:r>
            <a:r>
              <a:rPr sz="2000" spc="-10" dirty="0">
                <a:latin typeface="Century Gothic"/>
                <a:cs typeface="Century Gothic"/>
              </a:rPr>
              <a:t>(</a:t>
            </a:r>
            <a:r>
              <a:rPr sz="2000" spc="5" dirty="0">
                <a:latin typeface="Century Gothic"/>
                <a:cs typeface="Century Gothic"/>
              </a:rPr>
              <a:t>male, </a:t>
            </a:r>
            <a:r>
              <a:rPr sz="2000" dirty="0">
                <a:latin typeface="Century Gothic"/>
                <a:cs typeface="Century Gothic"/>
              </a:rPr>
              <a:t>female)</a:t>
            </a:r>
            <a:r>
              <a:rPr lang="en-US" sz="2000" dirty="0">
                <a:latin typeface="Century Gothic"/>
                <a:cs typeface="Century Gothic"/>
                <a:sym typeface="Wingdings" panose="05000000000000000000" pitchFamily="2" charset="2"/>
              </a:rPr>
              <a:t> Target Variable.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Century Gothic"/>
              <a:cs typeface="Century Gothic"/>
            </a:endParaRPr>
          </a:p>
          <a:p>
            <a:pPr marL="356870" marR="5080" indent="-344805">
              <a:lnSpc>
                <a:spcPct val="100000"/>
              </a:lnSpc>
              <a:spcBef>
                <a:spcPts val="5"/>
              </a:spcBef>
            </a:pPr>
            <a:r>
              <a:rPr lang="en-US" sz="2000" b="1" spc="-5" dirty="0">
                <a:latin typeface="Century Gothic"/>
                <a:cs typeface="Century Gothic"/>
              </a:rPr>
              <a:t>SampleID and SL No. </a:t>
            </a:r>
            <a:r>
              <a:rPr sz="2000" b="1" spc="-5" dirty="0">
                <a:latin typeface="Century Gothic"/>
                <a:cs typeface="Century Gothic"/>
              </a:rPr>
              <a:t>: </a:t>
            </a:r>
            <a:r>
              <a:rPr sz="2000" dirty="0">
                <a:latin typeface="Century Gothic"/>
                <a:cs typeface="Century Gothic"/>
              </a:rPr>
              <a:t>The </a:t>
            </a:r>
            <a:r>
              <a:rPr lang="en-US" sz="2000" dirty="0">
                <a:latin typeface="Century Gothic"/>
                <a:cs typeface="Century Gothic"/>
              </a:rPr>
              <a:t>sampleID &amp; SL No. represents individuals unique ID.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lang="en-US" sz="2000" b="1" spc="-5" dirty="0">
                <a:latin typeface="Century Gothic"/>
                <a:cs typeface="Century Gothic"/>
              </a:rPr>
              <a:t>Inter-canine distance intraoral , inter-canine distance casts, right canine cast, left canine cast, etc. </a:t>
            </a:r>
            <a:r>
              <a:rPr lang="en-US" sz="2000" spc="-5" dirty="0">
                <a:latin typeface="Century Gothic"/>
                <a:cs typeface="Century Gothic"/>
              </a:rPr>
              <a:t>These features represent the measurement of the oral teeth </a:t>
            </a:r>
            <a:r>
              <a:rPr lang="en-US" sz="2000" b="1" spc="-5" dirty="0">
                <a:latin typeface="Century Gothic"/>
                <a:cs typeface="Century Gothic"/>
                <a:sym typeface="Wingdings" panose="05000000000000000000" pitchFamily="2" charset="2"/>
              </a:rPr>
              <a:t>  </a:t>
            </a:r>
            <a:r>
              <a:rPr lang="en-US" sz="2000" spc="-5" dirty="0">
                <a:latin typeface="Century Gothic"/>
                <a:cs typeface="Century Gothic"/>
                <a:sym typeface="Wingdings" panose="05000000000000000000" pitchFamily="2" charset="2"/>
              </a:rPr>
              <a:t>Our Independent Variables.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6EE71D-09C5-753D-878C-F68B27098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826" y="1767006"/>
            <a:ext cx="10571773" cy="432899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Step 1:</a:t>
            </a:r>
            <a:r>
              <a:rPr lang="en-US" dirty="0"/>
              <a:t> Raw data collection :  Click the hyperlink to download the dataset  - </a:t>
            </a:r>
            <a:r>
              <a:rPr lang="en-US" dirty="0">
                <a:hlinkClick r:id="rId2"/>
              </a:rPr>
              <a:t>Hyperlink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Step 2:  </a:t>
            </a:r>
            <a:r>
              <a:rPr lang="en-US" dirty="0"/>
              <a:t>Importing the necessary packages in JupyterNotebook/ Any IDE </a:t>
            </a:r>
          </a:p>
          <a:p>
            <a:pPr marL="0" indent="0">
              <a:buNone/>
            </a:pPr>
            <a:r>
              <a:rPr lang="en-US" dirty="0"/>
              <a:t>       Note: For </a:t>
            </a:r>
            <a:r>
              <a:rPr lang="en-US" dirty="0">
                <a:hlinkClick r:id="rId3"/>
              </a:rPr>
              <a:t>JupyterNotebook Installation </a:t>
            </a:r>
            <a:r>
              <a:rPr lang="en-US" dirty="0"/>
              <a:t>kindly follow the documentation </a:t>
            </a:r>
          </a:p>
          <a:p>
            <a:endParaRPr lang="en-US" dirty="0"/>
          </a:p>
          <a:p>
            <a:r>
              <a:rPr lang="en-US" b="1" dirty="0"/>
              <a:t>Step 3:  </a:t>
            </a:r>
            <a:r>
              <a:rPr lang="en-US" dirty="0"/>
              <a:t>Load the dataset either using the path of local directory or via uploading the dataset into jupyternotebook.</a:t>
            </a:r>
          </a:p>
          <a:p>
            <a:endParaRPr lang="en-US" dirty="0"/>
          </a:p>
          <a:p>
            <a:r>
              <a:rPr lang="en-US" b="1" dirty="0"/>
              <a:t>Step 4:   </a:t>
            </a:r>
            <a:r>
              <a:rPr lang="en-US" dirty="0"/>
              <a:t>Data Preprocessing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 You will be looking into missing values and treating them if there is any </a:t>
            </a:r>
          </a:p>
          <a:p>
            <a:pPr marL="0" indent="0">
              <a:buNone/>
            </a:pPr>
            <a:r>
              <a:rPr lang="en-IN" dirty="0"/>
              <a:t> ii) You will be checking for outliers in the data and treating them using IQR if there is any and plot them using</a:t>
            </a:r>
          </a:p>
          <a:p>
            <a:pPr marL="0" indent="0">
              <a:buNone/>
            </a:pPr>
            <a:r>
              <a:rPr lang="en-IN" dirty="0"/>
              <a:t>     different seaborn package</a:t>
            </a:r>
          </a:p>
          <a:p>
            <a:pPr marL="0" indent="0">
              <a:buNone/>
            </a:pPr>
            <a:r>
              <a:rPr lang="en-IN" dirty="0"/>
              <a:t>iii) You need to encode your target variable using Label Encoder 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5827" y="762000"/>
            <a:ext cx="5542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entury Gothic"/>
                <a:cs typeface="Century Gothic"/>
              </a:rPr>
              <a:t>Step-by-Step Approach to follow</a:t>
            </a:r>
            <a:r>
              <a:rPr lang="en-US" sz="2400" b="1" dirty="0">
                <a:latin typeface="Century Gothic"/>
                <a:cs typeface="Century Gothic"/>
              </a:rPr>
              <a:t>:</a:t>
            </a:r>
            <a:endParaRPr sz="2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07305" y="0"/>
            <a:ext cx="742950" cy="1195070"/>
            <a:chOff x="10407305" y="0"/>
            <a:chExt cx="742950" cy="1195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7305" y="0"/>
              <a:ext cx="742381" cy="11949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72944" y="5987592"/>
            <a:ext cx="5919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Asymptomatic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Chest pain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means neither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causing nor  exhibiting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symptoms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heart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disease.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752600" y="1003829"/>
            <a:ext cx="61994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000000"/>
                </a:solidFill>
                <a:latin typeface="Century Gothic"/>
                <a:cs typeface="Century Gothic"/>
              </a:rPr>
              <a:t>Step-by-Step Approach to follow cont.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61E9FC4-9924-3964-4AFC-E9158A8F5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981200"/>
            <a:ext cx="8497570" cy="470898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Step 5: </a:t>
            </a:r>
            <a:r>
              <a:rPr lang="en-US" dirty="0"/>
              <a:t>Exploratory Data Analysis</a:t>
            </a:r>
          </a:p>
          <a:p>
            <a:pPr marL="400050" indent="-400050">
              <a:buAutoNum type="romanLcParenR"/>
            </a:pPr>
            <a:r>
              <a:rPr lang="en-US" dirty="0"/>
              <a:t>You need to check the distribution of the data using Histogram </a:t>
            </a:r>
          </a:p>
          <a:p>
            <a:pPr marL="400050" indent="-400050">
              <a:buAutoNum type="romanLcParenR"/>
            </a:pPr>
            <a:r>
              <a:rPr lang="en-IN" dirty="0"/>
              <a:t>You need to check the distribution of the target variable using Countplot package.</a:t>
            </a:r>
          </a:p>
          <a:p>
            <a:pPr marL="400050" indent="-400050">
              <a:buAutoNum type="romanLcParenR"/>
            </a:pPr>
            <a:r>
              <a:rPr lang="en-IN" dirty="0"/>
              <a:t>You need to check the correlation of the data using Heatmap between X-to-X features and X-to-Y features to understand the relationship and collinearity issues between the features.</a:t>
            </a:r>
          </a:p>
          <a:p>
            <a:pPr marL="400050" indent="-400050">
              <a:buAutoNum type="romanLcParenR"/>
            </a:pPr>
            <a:r>
              <a:rPr lang="en-IN" dirty="0"/>
              <a:t>Provide your insights on the given data by visualization [‘optional’].</a:t>
            </a:r>
          </a:p>
          <a:p>
            <a:r>
              <a:rPr lang="en-IN" b="1" dirty="0"/>
              <a:t>Step 6: </a:t>
            </a:r>
            <a:r>
              <a:rPr lang="en-IN" dirty="0"/>
              <a:t>Model Building </a:t>
            </a:r>
          </a:p>
          <a:p>
            <a:pPr marL="400050" indent="-400050">
              <a:buAutoNum type="romanLcParenR"/>
            </a:pPr>
            <a:r>
              <a:rPr lang="en-IN" dirty="0"/>
              <a:t>Drop the unwanted independent variables which you see not important for model building.</a:t>
            </a:r>
          </a:p>
          <a:p>
            <a:pPr marL="400050" indent="-400050">
              <a:buAutoNum type="romanLcParenR"/>
            </a:pPr>
            <a:r>
              <a:rPr lang="en-IN" dirty="0"/>
              <a:t>Drop the independent features which are highly correlated to each other i.e. set threshold @ 90% correlation</a:t>
            </a:r>
          </a:p>
          <a:p>
            <a:pPr marL="400050" indent="-400050">
              <a:buFontTx/>
              <a:buAutoNum type="romanLcParenR"/>
            </a:pPr>
            <a:r>
              <a:rPr lang="en-IN" dirty="0"/>
              <a:t>Before building the model split your target variable from the independent variable</a:t>
            </a:r>
          </a:p>
          <a:p>
            <a:pPr marL="400050" indent="-400050">
              <a:buAutoNum type="romanLcParenR"/>
            </a:pPr>
            <a:r>
              <a:rPr lang="en-IN" dirty="0"/>
              <a:t>Perform Standardization / Normalization on the data after splitting.</a:t>
            </a:r>
          </a:p>
          <a:p>
            <a:pPr marL="400050" indent="-400050">
              <a:buAutoNum type="romanLcParenR"/>
            </a:pPr>
            <a:r>
              <a:rPr lang="en-IN" dirty="0"/>
              <a:t>Create train and test set after split , i.e. consider 20% as test set.</a:t>
            </a:r>
          </a:p>
          <a:p>
            <a:pPr marL="400050" indent="-400050">
              <a:buAutoNum type="romanLcParenR"/>
            </a:pPr>
            <a:r>
              <a:rPr lang="en-IN" dirty="0"/>
              <a:t> Use Logistic Regression, Svm, Naïve Bayes, Decision Tree, Random Forest.</a:t>
            </a:r>
          </a:p>
          <a:p>
            <a:pPr marL="400050" indent="-400050">
              <a:buAutoNum type="romanLcParenR"/>
            </a:pP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609600"/>
            <a:ext cx="8686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Step-by-Step Approach to follow cont.</a:t>
            </a:r>
            <a:endParaRPr sz="3600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807" y="1933398"/>
            <a:ext cx="10700385" cy="2991203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45"/>
              </a:spcBef>
              <a:buClr>
                <a:srgbClr val="B31166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endParaRPr lang="en-US" b="1" spc="-10" dirty="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1245"/>
              </a:spcBef>
              <a:buClr>
                <a:srgbClr val="B31166"/>
              </a:buClr>
              <a:buSzPct val="80555"/>
              <a:buFont typeface="Wingdings 3" panose="05040102010807070707" pitchFamily="18" charset="2"/>
              <a:buChar char="´"/>
              <a:tabLst>
                <a:tab pos="354965" algn="l"/>
                <a:tab pos="355600" algn="l"/>
              </a:tabLst>
            </a:pPr>
            <a:r>
              <a:rPr lang="en-US" b="1" spc="-10" dirty="0">
                <a:latin typeface="Century Gothic"/>
                <a:cs typeface="Century Gothic"/>
              </a:rPr>
              <a:t>Step 7: </a:t>
            </a:r>
            <a:r>
              <a:rPr lang="en-US" spc="-10" dirty="0">
                <a:latin typeface="Century Gothic"/>
                <a:cs typeface="Century Gothic"/>
              </a:rPr>
              <a:t>Evaluation</a:t>
            </a:r>
          </a:p>
          <a:p>
            <a:pPr marL="12700">
              <a:lnSpc>
                <a:spcPct val="100000"/>
              </a:lnSpc>
              <a:spcBef>
                <a:spcPts val="1245"/>
              </a:spcBef>
              <a:buClr>
                <a:srgbClr val="B31166"/>
              </a:buClr>
              <a:buSzPct val="80555"/>
              <a:tabLst>
                <a:tab pos="354965" algn="l"/>
                <a:tab pos="355600" algn="l"/>
              </a:tabLst>
            </a:pPr>
            <a:r>
              <a:rPr lang="en-US" dirty="0">
                <a:latin typeface="Century Gothic"/>
                <a:cs typeface="Century Gothic"/>
              </a:rPr>
              <a:t>You need to evaluate the model based on the models evaluation metrics i.e. Confusion matrix, Classification report, ROC curve and AUC curve to check model accuracy and plot them.</a:t>
            </a:r>
          </a:p>
          <a:p>
            <a:pPr marL="298450" indent="-285750">
              <a:lnSpc>
                <a:spcPct val="100000"/>
              </a:lnSpc>
              <a:spcBef>
                <a:spcPts val="1245"/>
              </a:spcBef>
              <a:buClr>
                <a:srgbClr val="B31166"/>
              </a:buClr>
              <a:buSzPct val="80555"/>
              <a:buFont typeface="Wingdings 3" panose="05040102010807070707" pitchFamily="18" charset="2"/>
              <a:buChar char="´"/>
              <a:tabLst>
                <a:tab pos="354965" algn="l"/>
                <a:tab pos="355600" algn="l"/>
              </a:tabLst>
            </a:pPr>
            <a:r>
              <a:rPr lang="en-US" sz="1800" b="1" dirty="0">
                <a:latin typeface="Century Gothic"/>
                <a:cs typeface="Century Gothic"/>
              </a:rPr>
              <a:t>Step 8: </a:t>
            </a:r>
            <a:r>
              <a:rPr lang="en-US" sz="1800" dirty="0">
                <a:latin typeface="Century Gothic"/>
                <a:cs typeface="Century Gothic"/>
              </a:rPr>
              <a:t>Goto GitHub Link and create a folder in your name and upload the code file there as submission process</a:t>
            </a:r>
          </a:p>
          <a:p>
            <a:pPr marL="12700">
              <a:lnSpc>
                <a:spcPct val="100000"/>
              </a:lnSpc>
              <a:spcBef>
                <a:spcPts val="1245"/>
              </a:spcBef>
              <a:buClr>
                <a:srgbClr val="B31166"/>
              </a:buClr>
              <a:buSzPct val="80555"/>
              <a:tabLst>
                <a:tab pos="354965" algn="l"/>
                <a:tab pos="355600" algn="l"/>
              </a:tabLst>
            </a:pPr>
            <a:r>
              <a:rPr lang="en-US" sz="1800" b="1" dirty="0">
                <a:latin typeface="Century Gothic"/>
                <a:cs typeface="Century Gothic"/>
              </a:rPr>
              <a:t>Note: </a:t>
            </a:r>
            <a:r>
              <a:rPr lang="en-US" sz="1800" dirty="0">
                <a:latin typeface="Century Gothic"/>
                <a:cs typeface="Century Gothic"/>
              </a:rPr>
              <a:t>Unless you do not create your own GitHub account you will not be able to access / submit the project. Create a GitHub Account with the email id registered in GeekLurn.</a:t>
            </a:r>
            <a:endParaRPr sz="1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262</TotalTime>
  <Words>705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Agency FB</vt:lpstr>
      <vt:lpstr>Arial</vt:lpstr>
      <vt:lpstr>Arial Rounded MT Bold</vt:lpstr>
      <vt:lpstr>Century Gothic</vt:lpstr>
      <vt:lpstr>Times New Roman</vt:lpstr>
      <vt:lpstr>Wingdings</vt:lpstr>
      <vt:lpstr>Wingdings 3</vt:lpstr>
      <vt:lpstr>Wisp</vt:lpstr>
      <vt:lpstr>USING DENTAL METRICS TO PREDICT GENDER</vt:lpstr>
      <vt:lpstr>PROJECT DETAIL</vt:lpstr>
      <vt:lpstr>OBJECTIVE</vt:lpstr>
      <vt:lpstr>BACKGROUND &amp; SCOPE</vt:lpstr>
      <vt:lpstr>ARCHITECTURE</vt:lpstr>
      <vt:lpstr>DATASET INFORMATION</vt:lpstr>
      <vt:lpstr>PowerPoint Presentation</vt:lpstr>
      <vt:lpstr>Step-by-Step Approach to follow cont.</vt:lpstr>
      <vt:lpstr>Step-by-Step Approach to follow cont.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</dc:creator>
  <cp:lastModifiedBy>HP</cp:lastModifiedBy>
  <cp:revision>9</cp:revision>
  <dcterms:created xsi:type="dcterms:W3CDTF">2022-07-12T15:59:28Z</dcterms:created>
  <dcterms:modified xsi:type="dcterms:W3CDTF">2022-07-16T17:32:11Z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2022-07-12T00:00:00Z</vt:filetime>
  </property>
</Properties>
</file>